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23"/>
  </p:notesMasterIdLst>
  <p:sldIdLst>
    <p:sldId id="276" r:id="rId3"/>
    <p:sldId id="257" r:id="rId4"/>
    <p:sldId id="277" r:id="rId5"/>
    <p:sldId id="259" r:id="rId6"/>
    <p:sldId id="278" r:id="rId7"/>
    <p:sldId id="279" r:id="rId8"/>
    <p:sldId id="280" r:id="rId9"/>
    <p:sldId id="281" r:id="rId10"/>
    <p:sldId id="282" r:id="rId11"/>
    <p:sldId id="28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7" r:id="rId22"/>
  </p:sldIdLst>
  <p:sldSz cx="9144000" cy="5143500" type="screen16x9"/>
  <p:notesSz cx="6858000" cy="9144000"/>
  <p:embeddedFontLst>
    <p:embeddedFont>
      <p:font typeface="Bebas Neue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818" autoAdjust="0"/>
  </p:normalViewPr>
  <p:slideViewPr>
    <p:cSldViewPr snapToGrid="0">
      <p:cViewPr varScale="1">
        <p:scale>
          <a:sx n="90" d="100"/>
          <a:sy n="90" d="100"/>
        </p:scale>
        <p:origin x="102" y="3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d2aed735f_0_0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g8d2aed73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d2aed735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8d2aed735f_0_219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g8d2aed735f_0_219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d2aed735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8d2aed735f_0_135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86" name="Google Shape;186;g8d2aed735f_0_135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2aed735f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2aed735f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d2aed735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8d2aed735f_0_145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8d2aed735f_0_145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d2aed735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8d2aed735f_0_27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8d2aed735f_0_276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d2aed73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8d2aed735f_0_15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8d2aed735f_0_154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2aed735f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8d2aed735f_0_292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8d2aed735f_0_292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d2aed735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8d2aed735f_0_16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g8d2aed735f_0_163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d2aed735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d2aed735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d2aed735f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d2aed735f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d2aed735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8d2aed735f_0_68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88" name="Google Shape;88;g8d2aed735f_0_68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d2aed735f_0_35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g8d2aed735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2aed735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2aed735f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de811789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de811789a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de811789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8de811789a_0_135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8de811789a_0_135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de811789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8de811789a_0_142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132" name="Google Shape;132;g8de811789a_0_142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d2aed735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8d2aed735f_0_106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144" name="Google Shape;144;g8d2aed735f_0_106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d2aed735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8d2aed735f_0_113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g8d2aed735f_0_113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d2aed735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8d2aed735f_0_124:notes"/>
          <p:cNvSpPr txBox="1">
            <a:spLocks noGrp="1"/>
          </p:cNvSpPr>
          <p:nvPr>
            <p:ph type="body" idx="1"/>
          </p:nvPr>
        </p:nvSpPr>
        <p:spPr>
          <a:xfrm>
            <a:off x="685802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8d2aed735f_0_124:notes"/>
          <p:cNvSpPr txBox="1">
            <a:spLocks noGrp="1"/>
          </p:cNvSpPr>
          <p:nvPr>
            <p:ph type="sldNum" idx="12"/>
          </p:nvPr>
        </p:nvSpPr>
        <p:spPr>
          <a:xfrm>
            <a:off x="3884621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1">
  <p:cSld name="TITLE 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">
  <p:cSld name="SLIDE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387242" y="706858"/>
            <a:ext cx="835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387240" y="1264443"/>
            <a:ext cx="83520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">
  <p:cSld name="SLIDE 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83C51"/>
              </a:buClr>
              <a:buSzPts val="2700"/>
              <a:buFont typeface="Bebas Neue"/>
              <a:buNone/>
              <a:defRPr>
                <a:solidFill>
                  <a:srgbClr val="083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87242" y="706858"/>
            <a:ext cx="835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387240" y="1264443"/>
            <a:ext cx="39939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3"/>
          </p:nvPr>
        </p:nvSpPr>
        <p:spPr>
          <a:xfrm>
            <a:off x="4733721" y="1264443"/>
            <a:ext cx="3993900" cy="3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4">
  <p:cSld name="2_SLIDE 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87240" y="1264443"/>
            <a:ext cx="5262000" cy="30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Char char="▪"/>
              <a:defRPr sz="1200">
                <a:solidFill>
                  <a:srgbClr val="0C0C0C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3pPr>
            <a:lvl4pPr marL="182880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4pPr>
            <a:lvl5pPr marL="228600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Char char="−"/>
              <a:defRPr sz="1200">
                <a:solidFill>
                  <a:srgbClr val="0C0C0C"/>
                </a:solidFill>
              </a:defRPr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494947" y="4557271"/>
            <a:ext cx="2154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>
            <a:spLocks noGrp="1"/>
          </p:cNvSpPr>
          <p:nvPr>
            <p:ph type="pic" idx="2"/>
          </p:nvPr>
        </p:nvSpPr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700"/>
              <a:buFont typeface="Noto Sans Symbols"/>
              <a:buChar char="▪"/>
              <a:defRPr sz="17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Noto Sans Symbols"/>
              <a:buChar char="−"/>
              <a:defRPr sz="15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526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83C51"/>
              </a:buClr>
              <a:buSzPts val="2700"/>
              <a:buFont typeface="Bebas Neue"/>
              <a:buNone/>
              <a:defRPr>
                <a:solidFill>
                  <a:srgbClr val="083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387242" y="706858"/>
            <a:ext cx="5262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None/>
              <a:defRPr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−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83C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87242" y="308122"/>
            <a:ext cx="835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Bebas Neue"/>
              <a:buNone/>
              <a:defRPr sz="27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387242" y="1264443"/>
            <a:ext cx="8352000" cy="30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Noto Sans Symbols"/>
              <a:buChar char="▪"/>
              <a:defRPr sz="17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Noto Sans Symbols"/>
              <a:buChar char="−"/>
              <a:defRPr sz="15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968353" y="4557271"/>
            <a:ext cx="32073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87241" y="4557271"/>
            <a:ext cx="685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covidtracking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JaclynCoate/6373_Time_Series/tree/master/TermPro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descr="Ein Bild, das Kuchen, drinnen, rot, Tisch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/>
          <p:nvPr/>
        </p:nvSpPr>
        <p:spPr>
          <a:xfrm>
            <a:off x="592020" y="1382083"/>
            <a:ext cx="4626600" cy="507900"/>
          </a:xfrm>
          <a:prstGeom prst="rect">
            <a:avLst/>
          </a:prstGeom>
          <a:solidFill>
            <a:srgbClr val="C00000">
              <a:alpha val="67840"/>
            </a:srgbClr>
          </a:solidFill>
          <a:ln>
            <a:noFill/>
          </a:ln>
        </p:spPr>
        <p:txBody>
          <a:bodyPr spcFirstLastPara="1" wrap="square" lIns="162025" tIns="0" rIns="162025" bIns="0" anchor="ctr" anchorCtr="0">
            <a:noAutofit/>
          </a:bodyPr>
          <a:lstStyle/>
          <a:p>
            <a:r>
              <a:rPr lang="en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U.S. &amp; California</a:t>
            </a:r>
            <a:endParaRPr sz="1100"/>
          </a:p>
        </p:txBody>
      </p:sp>
      <p:sp>
        <p:nvSpPr>
          <p:cNvPr id="83" name="Google Shape;83;p18"/>
          <p:cNvSpPr/>
          <p:nvPr/>
        </p:nvSpPr>
        <p:spPr>
          <a:xfrm>
            <a:off x="592020" y="1954660"/>
            <a:ext cx="2630100" cy="692400"/>
          </a:xfrm>
          <a:prstGeom prst="rect">
            <a:avLst/>
          </a:prstGeom>
          <a:solidFill>
            <a:schemeClr val="dk1">
              <a:alpha val="51760"/>
            </a:schemeClr>
          </a:solidFill>
          <a:ln>
            <a:noFill/>
          </a:ln>
        </p:spPr>
        <p:txBody>
          <a:bodyPr spcFirstLastPara="1" wrap="square" lIns="162025" tIns="0" rIns="162025" bIns="0" anchor="ctr" anchorCtr="0">
            <a:noAutofit/>
          </a:bodyPr>
          <a:lstStyle/>
          <a:p>
            <a:r>
              <a:rPr lang="en" sz="4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COVID-19</a:t>
            </a:r>
            <a:endParaRPr sz="1100"/>
          </a:p>
        </p:txBody>
      </p:sp>
      <p:sp>
        <p:nvSpPr>
          <p:cNvPr id="84" name="Google Shape;84;p18"/>
          <p:cNvSpPr/>
          <p:nvPr/>
        </p:nvSpPr>
        <p:spPr>
          <a:xfrm>
            <a:off x="592021" y="3040600"/>
            <a:ext cx="533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025" tIns="0" rIns="162025" bIns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" sz="2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Jaclyn Coate</a:t>
            </a:r>
            <a:endParaRPr sz="2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Josh Eysenbach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90000"/>
              </a:lnSpc>
            </a:pPr>
            <a:r>
              <a:rPr lang="en" sz="2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Presentation</a:t>
            </a:r>
            <a:endParaRPr sz="2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r">
              <a:lnSpc>
                <a:spcPct val="90000"/>
              </a:lnSpc>
            </a:pPr>
            <a:r>
              <a:rPr lang="en" sz="2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Summer 2020 Time Series 6373</a:t>
            </a:r>
            <a:endParaRPr sz="2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800">
                <a:solidFill>
                  <a:srgbClr val="0C0C0C"/>
                </a:solidFill>
              </a:rPr>
              <a:t>1.</a:t>
            </a:r>
            <a:r>
              <a:rPr lang="en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ARMA v ARIMA Candidate Models</a:t>
            </a:r>
            <a:endParaRPr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685">
        <p:fade/>
      </p:transition>
    </mc:Choice>
    <mc:Fallback>
      <p:transition advTm="668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United states: final model analysis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79" name="Google Shape;179;p27" descr="Ein Bild, das drinnen, Zahnbürste, Tisch, Tasse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399350" y="669875"/>
            <a:ext cx="49722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▪"/>
            </a:pPr>
            <a:r>
              <a:rPr lang="en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7-Day Forecast</a:t>
            </a:r>
            <a:endParaRPr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</a:pPr>
            <a:r>
              <a:rPr lang="en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Univariate MLP: 12,177,586</a:t>
            </a:r>
            <a:endParaRPr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Multivariate VAR: 5,178.55</a:t>
            </a:r>
            <a:endParaRPr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90-Day Forecast</a:t>
            </a:r>
            <a:endParaRPr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Multivariate MLP: 13,970,241</a:t>
            </a:r>
            <a:endParaRPr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821" y="1265402"/>
            <a:ext cx="2495880" cy="172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3528" y="3332847"/>
            <a:ext cx="2495875" cy="181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498">
        <p:fade/>
      </p:transition>
    </mc:Choice>
    <mc:Fallback>
      <p:transition advTm="749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 descr="Ein Bild, das Tisch, sitzend, schwarz, klein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387250" y="308123"/>
            <a:ext cx="52617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California</a:t>
            </a:r>
            <a:endParaRPr sz="1100"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192775" y="601450"/>
            <a:ext cx="1845600" cy="30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00" y="764501"/>
            <a:ext cx="5629901" cy="361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8056">
        <p:fade/>
      </p:transition>
    </mc:Choice>
    <mc:Fallback>
      <p:transition advTm="28056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>
            <a:spLocks noGrp="1"/>
          </p:cNvSpPr>
          <p:nvPr>
            <p:ph type="pic" idx="2"/>
          </p:nvPr>
        </p:nvSpPr>
        <p:spPr>
          <a:xfrm>
            <a:off x="5936700" y="0"/>
            <a:ext cx="3207300" cy="5143500"/>
          </a:xfrm>
          <a:prstGeom prst="rect">
            <a:avLst/>
          </a:prstGeom>
        </p:spPr>
        <p:txBody>
          <a:bodyPr spcFirstLastPara="1" wrap="square" lIns="807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l="6454" r="44310" b="1341"/>
          <a:stretch/>
        </p:blipFill>
        <p:spPr>
          <a:xfrm>
            <a:off x="5936700" y="-125"/>
            <a:ext cx="3207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california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218475" y="836949"/>
            <a:ext cx="5261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Forecast of </a:t>
            </a:r>
            <a:r>
              <a:rPr lang="en" sz="1400" b="1"/>
              <a:t>New Positive Cases (Avg of last 7 Days)</a:t>
            </a:r>
            <a:r>
              <a:rPr lang="en" sz="1400"/>
              <a:t> - For Use in Multivariate forecasts of Currently Hospitalized Patients</a:t>
            </a:r>
            <a:endParaRPr sz="1400"/>
          </a:p>
          <a:p>
            <a:pPr marL="45720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75" y="1500850"/>
            <a:ext cx="5419700" cy="35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752">
        <p:fade/>
      </p:transition>
    </mc:Choice>
    <mc:Fallback>
      <p:transition advTm="1275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 descr="Ein Bild, das drinnen, Tisch, klein, blau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California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88" y="1199300"/>
            <a:ext cx="5324026" cy="34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399350" y="446150"/>
            <a:ext cx="4972200" cy="4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MLR Candidate Model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795">
        <p:fade/>
      </p:transition>
    </mc:Choice>
    <mc:Fallback>
      <p:transition advTm="1779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 descr="Ein Bild, das drinnen, Tisch, klein, blau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California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399350" y="486625"/>
            <a:ext cx="4904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MLR Candidate Model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240350" y="4190500"/>
            <a:ext cx="19929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7-Day ASE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173,607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3414850" y="4255550"/>
            <a:ext cx="2322600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AIC w/o trend: 1,436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AIC with Trend: 1,433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63" y="1109213"/>
            <a:ext cx="4762078" cy="29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2651">
        <p:fade/>
      </p:transition>
    </mc:Choice>
    <mc:Fallback>
      <p:transition advTm="2265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California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27" name="Google Shape;227;p32" descr="Ein Bild, das drinnen, Person, Tisch, Essen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399350" y="486625"/>
            <a:ext cx="4972200" cy="4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VAR Candidate Model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50" y="1104900"/>
            <a:ext cx="5115975" cy="3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240350" y="4190500"/>
            <a:ext cx="19929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7-Day ASE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1,240,595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4464">
        <p:fade/>
      </p:transition>
    </mc:Choice>
    <mc:Fallback>
      <p:transition advTm="3446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California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37" name="Google Shape;237;p33" descr="Ein Bild, das drinnen, Person, Tisch, Essen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399350" y="486625"/>
            <a:ext cx="4972200" cy="4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VAR Candidate Model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51" y="1115813"/>
            <a:ext cx="5276000" cy="324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991">
        <p:fade/>
      </p:transition>
    </mc:Choice>
    <mc:Fallback>
      <p:transition advTm="1199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 descr="Ein Bild, das Person, drinnen, gelb, tragen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california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99350" y="486625"/>
            <a:ext cx="4972200" cy="4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Multivariate MLP Candidate Model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240350" y="4190500"/>
            <a:ext cx="19929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7-Day ASE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272,510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50" y="966425"/>
            <a:ext cx="4744874" cy="29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887" y="3669419"/>
            <a:ext cx="2053813" cy="144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208">
        <p:fade/>
      </p:transition>
    </mc:Choice>
    <mc:Fallback>
      <p:transition advTm="32208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>
            <a:spLocks noGrp="1"/>
          </p:cNvSpPr>
          <p:nvPr>
            <p:ph type="pic" idx="2"/>
          </p:nvPr>
        </p:nvSpPr>
        <p:spPr>
          <a:xfrm>
            <a:off x="5936700" y="0"/>
            <a:ext cx="3207300" cy="5143500"/>
          </a:xfrm>
          <a:prstGeom prst="rect">
            <a:avLst/>
          </a:prstGeom>
        </p:spPr>
        <p:txBody>
          <a:bodyPr spcFirstLastPara="1" wrap="square" lIns="807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l="6454" r="44310" b="1341"/>
          <a:stretch/>
        </p:blipFill>
        <p:spPr>
          <a:xfrm>
            <a:off x="5936700" y="-125"/>
            <a:ext cx="3207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california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399350" y="486625"/>
            <a:ext cx="4972200" cy="4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Final Models and Conclusions - 7 Day Forecast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51" y="1032175"/>
            <a:ext cx="5261700" cy="32650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329800" y="4424425"/>
            <a:ext cx="53766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alibri"/>
                <a:ea typeface="Calibri"/>
                <a:cs typeface="Calibri"/>
                <a:sym typeface="Calibri"/>
              </a:rPr>
              <a:t>HospPatients</a:t>
            </a:r>
            <a:r>
              <a:rPr lang="en" i="1" baseline="-250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= .079(</a:t>
            </a:r>
            <a:r>
              <a:rPr lang="en" i="1">
                <a:latin typeface="Calibri"/>
                <a:ea typeface="Calibri"/>
                <a:cs typeface="Calibri"/>
                <a:sym typeface="Calibri"/>
              </a:rPr>
              <a:t>7DayAvgNewCases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) + 31.92(</a:t>
            </a:r>
            <a:r>
              <a:rPr lang="en" i="1"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) +</a:t>
            </a:r>
            <a:r>
              <a:rPr lang="en" i="1">
                <a:latin typeface="Calibri"/>
                <a:ea typeface="Calibri"/>
                <a:cs typeface="Calibri"/>
                <a:sym typeface="Calibri"/>
              </a:rPr>
              <a:t> Z</a:t>
            </a:r>
            <a:r>
              <a:rPr lang="en" i="1" baseline="-25000">
                <a:latin typeface="Calibri"/>
                <a:ea typeface="Calibri"/>
                <a:cs typeface="Calibri"/>
                <a:sym typeface="Calibri"/>
              </a:rPr>
              <a:t>t</a:t>
            </a:r>
            <a:endParaRPr i="1" baseline="-25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2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= (1 - .974</a:t>
            </a:r>
            <a:r>
              <a:rPr lang="en" sz="1200" i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)(</a:t>
            </a:r>
            <a:r>
              <a:rPr lang="en" sz="1200" i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200" i="1" baseline="-25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- 4722) = (1 - .317</a:t>
            </a:r>
            <a:r>
              <a:rPr lang="en" sz="1200" i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" sz="1200" i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 i="1" baseline="-25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" sz="1200" i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  wnv est = </a:t>
            </a:r>
            <a:r>
              <a:rPr lang="en" sz="1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29,525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1452">
        <p:fade/>
      </p:transition>
    </mc:Choice>
    <mc:Fallback>
      <p:transition advTm="21452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>
            <a:spLocks noGrp="1"/>
          </p:cNvSpPr>
          <p:nvPr>
            <p:ph type="pic" idx="2"/>
          </p:nvPr>
        </p:nvSpPr>
        <p:spPr>
          <a:xfrm>
            <a:off x="5936700" y="0"/>
            <a:ext cx="3207300" cy="5143500"/>
          </a:xfrm>
          <a:prstGeom prst="rect">
            <a:avLst/>
          </a:prstGeom>
        </p:spPr>
        <p:txBody>
          <a:bodyPr spcFirstLastPara="1" wrap="square" lIns="807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 rotWithShape="1">
          <a:blip r:embed="rId3">
            <a:alphaModFix/>
          </a:blip>
          <a:srcRect l="6454" r="44310" b="1341"/>
          <a:stretch/>
        </p:blipFill>
        <p:spPr>
          <a:xfrm>
            <a:off x="5936700" y="-125"/>
            <a:ext cx="3207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california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399350" y="486625"/>
            <a:ext cx="4972200" cy="4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Final Models and Conclusions - 90 Day Forecast - ARMA(1, 2)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25" y="1136675"/>
            <a:ext cx="4698051" cy="31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217600" y="4437575"/>
            <a:ext cx="5601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(1 - .977</a:t>
            </a:r>
            <a:r>
              <a:rPr lang="en" i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)(</a:t>
            </a:r>
            <a:r>
              <a:rPr lang="en" i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i="1" baseline="-25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- 4722) = (1 - .009</a:t>
            </a:r>
            <a:r>
              <a:rPr lang="en" i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2 - .008B)</a:t>
            </a:r>
            <a:r>
              <a:rPr lang="en" i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i="1" baseline="-25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wnv est = 151635</a:t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75" y="1567224"/>
            <a:ext cx="260350" cy="224723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/>
        </p:nvSpPr>
        <p:spPr>
          <a:xfrm>
            <a:off x="1366250" y="913275"/>
            <a:ext cx="31344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302">
        <p:fade/>
      </p:transition>
    </mc:Choice>
    <mc:Fallback>
      <p:transition advTm="1830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 descr="Ein Bild, das drinnen, Zahnbürste, Tisch, Tasse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87250" y="559825"/>
            <a:ext cx="5261700" cy="4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" sz="1400"/>
              <a:t>Presenters</a:t>
            </a:r>
            <a:endParaRPr sz="1400"/>
          </a:p>
          <a:p>
            <a:pPr marL="2032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▪"/>
            </a:pPr>
            <a:r>
              <a:rPr lang="en" sz="1400"/>
              <a:t>Josh Eysenbach</a:t>
            </a:r>
            <a:endParaRPr sz="1400"/>
          </a:p>
          <a:p>
            <a:pPr marL="203200" lvl="0" indent="-2159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▪"/>
            </a:pPr>
            <a:r>
              <a:rPr lang="en" sz="1400"/>
              <a:t>Jaclyn Coate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Data Set</a:t>
            </a:r>
            <a:endParaRPr sz="1100"/>
          </a:p>
          <a:p>
            <a:pPr marL="203200" lvl="0" indent="-203200" algn="l" rt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Char char="▪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The COVID Tracking Project</a:t>
            </a:r>
            <a:endParaRPr sz="1400"/>
          </a:p>
          <a:p>
            <a:pPr marL="609600" lvl="1" indent="-215900" algn="l" rtl="0">
              <a:spcBef>
                <a:spcPts val="800"/>
              </a:spcBef>
              <a:spcAft>
                <a:spcPts val="0"/>
              </a:spcAft>
              <a:buSzPts val="1400"/>
              <a:buChar char="−"/>
            </a:pPr>
            <a:r>
              <a:rPr lang="en" sz="1400"/>
              <a:t>California data: ca.gov</a:t>
            </a:r>
            <a:endParaRPr sz="1400"/>
          </a:p>
          <a:p>
            <a:pPr marL="203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/>
          </a:p>
          <a:p>
            <a:pPr marL="203200" lvl="0" indent="-203200" algn="l" rt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Char char="▪"/>
            </a:pPr>
            <a:r>
              <a:rPr lang="en" sz="1400"/>
              <a:t>Severity Measurement</a:t>
            </a:r>
            <a:endParaRPr sz="1400"/>
          </a:p>
          <a:p>
            <a:pPr marL="609600" lvl="1" indent="-215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Char char="−"/>
            </a:pPr>
            <a:r>
              <a:rPr lang="en" sz="1400"/>
              <a:t>Positive Percent</a:t>
            </a:r>
            <a:endParaRPr sz="1400"/>
          </a:p>
          <a:p>
            <a:pPr marL="609600" lvl="1" indent="-215900" algn="l" rt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Char char="−"/>
            </a:pPr>
            <a:r>
              <a:rPr lang="en" sz="1400"/>
              <a:t>Death Rate</a:t>
            </a:r>
            <a:endParaRPr sz="1400"/>
          </a:p>
          <a:p>
            <a:pPr marL="609600" lvl="1" indent="-215900" algn="l" rt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Char char="−"/>
            </a:pPr>
            <a:r>
              <a:rPr lang="en" sz="1400" b="1"/>
              <a:t>Currently Hospitalized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endParaRPr sz="1400"/>
          </a:p>
          <a:p>
            <a:pPr marL="203200" lvl="0" indent="-114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endParaRPr sz="1400"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87250" y="308123"/>
            <a:ext cx="52617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Overview</a:t>
            </a:r>
            <a:endParaRPr sz="1100"/>
          </a:p>
        </p:txBody>
      </p:sp>
      <p:cxnSp>
        <p:nvCxnSpPr>
          <p:cNvPr id="93" name="Google Shape;93;p19"/>
          <p:cNvCxnSpPr/>
          <p:nvPr/>
        </p:nvCxnSpPr>
        <p:spPr>
          <a:xfrm rot="10800000">
            <a:off x="2717550" y="4050600"/>
            <a:ext cx="567000" cy="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852" y="2728548"/>
            <a:ext cx="2228274" cy="156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2010" y="876287"/>
            <a:ext cx="2179963" cy="153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29360">
        <p:fade/>
      </p:transition>
    </mc:Choice>
    <mc:Fallback>
      <p:transition advTm="2936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7" descr="Ein Bild, das Kuchen, Obst, Blume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795" y="836468"/>
            <a:ext cx="6983477" cy="392776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/>
          <p:nvPr/>
        </p:nvSpPr>
        <p:spPr>
          <a:xfrm rot="-721809">
            <a:off x="3336317" y="2454058"/>
            <a:ext cx="2471376" cy="69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025" tIns="0" rIns="162025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#covid19</a:t>
            </a:r>
            <a:endParaRPr sz="1100"/>
          </a:p>
        </p:txBody>
      </p:sp>
      <p:sp>
        <p:nvSpPr>
          <p:cNvPr id="277" name="Google Shape;277;p37"/>
          <p:cNvSpPr/>
          <p:nvPr/>
        </p:nvSpPr>
        <p:spPr>
          <a:xfrm rot="-250">
            <a:off x="441300" y="166611"/>
            <a:ext cx="82605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025" tIns="0" rIns="162025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Calibri"/>
                <a:ea typeface="Calibri"/>
                <a:cs typeface="Calibri"/>
                <a:sym typeface="Calibri"/>
              </a:rPr>
              <a:t>Complete codebooks can be found on our </a:t>
            </a:r>
            <a:r>
              <a:rPr lang="en" sz="30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Github</a:t>
            </a:r>
            <a:r>
              <a:rPr lang="en" sz="3000" b="1">
                <a:latin typeface="Calibri"/>
                <a:ea typeface="Calibri"/>
                <a:cs typeface="Calibri"/>
                <a:sym typeface="Calibri"/>
              </a:rPr>
              <a:t>.</a:t>
            </a:r>
            <a:endParaRPr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765">
        <p:fade/>
      </p:transition>
    </mc:Choice>
    <mc:Fallback>
      <p:transition advTm="376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>
            <a:spLocks noGrp="1"/>
          </p:cNvSpPr>
          <p:nvPr>
            <p:ph type="pic" idx="2"/>
          </p:nvPr>
        </p:nvSpPr>
        <p:spPr>
          <a:xfrm>
            <a:off x="5936700" y="0"/>
            <a:ext cx="3207300" cy="5143500"/>
          </a:xfrm>
          <a:prstGeom prst="rect">
            <a:avLst/>
          </a:prstGeom>
        </p:spPr>
        <p:txBody>
          <a:bodyPr spcFirstLastPara="1" wrap="square" lIns="807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399350" y="669875"/>
            <a:ext cx="49722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Hyper tuned parameters neural network model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Windowed ASE: 8,697,552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l="6454" r="44310" b="1341"/>
          <a:stretch/>
        </p:blipFill>
        <p:spPr>
          <a:xfrm>
            <a:off x="5936700" y="-125"/>
            <a:ext cx="3207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87250" y="308123"/>
            <a:ext cx="52617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Us Univariate MLP MOdel analysis</a:t>
            </a:r>
            <a:endParaRPr sz="11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150" y="1473218"/>
            <a:ext cx="2575100" cy="183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5162" y="3307177"/>
            <a:ext cx="2575088" cy="18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525" y="2276750"/>
            <a:ext cx="2270174" cy="176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31313">
        <p:fade/>
      </p:transition>
    </mc:Choice>
    <mc:Fallback>
      <p:transition advTm="3131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>
            <a:spLocks noGrp="1"/>
          </p:cNvSpPr>
          <p:nvPr>
            <p:ph type="pic" idx="2"/>
          </p:nvPr>
        </p:nvSpPr>
        <p:spPr>
          <a:xfrm>
            <a:off x="5936700" y="0"/>
            <a:ext cx="3207300" cy="5143500"/>
          </a:xfrm>
          <a:prstGeom prst="rect">
            <a:avLst/>
          </a:prstGeom>
        </p:spPr>
        <p:txBody>
          <a:bodyPr spcFirstLastPara="1" wrap="square" lIns="807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2" name="Google Shape;112;p21"/>
          <p:cNvSpPr txBox="1"/>
          <p:nvPr/>
        </p:nvSpPr>
        <p:spPr>
          <a:xfrm>
            <a:off x="399350" y="1049225"/>
            <a:ext cx="49722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21" descr="Ein Bild, das Person, drinnen, gelb, tragen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87250" y="308123"/>
            <a:ext cx="52617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CA Univariate MLP MOdel analysis</a:t>
            </a:r>
            <a:endParaRPr sz="11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399350" y="669875"/>
            <a:ext cx="49722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Hyper tuned parameters neural network model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Windowed ASE: 92,395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0" y="1931874"/>
            <a:ext cx="2771125" cy="179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1123" y="1178078"/>
            <a:ext cx="2973775" cy="18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1125" y="3114800"/>
            <a:ext cx="3165574" cy="2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580">
        <p:fade/>
      </p:transition>
    </mc:Choice>
    <mc:Fallback>
      <p:transition advTm="658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 descr="Ein Bild, das Person, drinnen, Mann, offen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409" y="0"/>
            <a:ext cx="32076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87250" y="308123"/>
            <a:ext cx="52617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Variable analysis and additions</a:t>
            </a:r>
            <a:endParaRPr sz="11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399350" y="669875"/>
            <a:ext cx="49722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US Policy Changes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Travel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Health recommendations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CA Policy Changes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Travel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Mask requirements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Business / School Closures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625" y="3145850"/>
            <a:ext cx="28289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3955">
        <p:fade/>
      </p:transition>
    </mc:Choice>
    <mc:Fallback>
      <p:transition advTm="2395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828568" y="2571757"/>
            <a:ext cx="3947100" cy="23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75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endParaRPr sz="1400"/>
          </a:p>
          <a:p>
            <a:pPr marL="203200" lvl="0" indent="-114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endParaRPr sz="1400"/>
          </a:p>
        </p:txBody>
      </p:sp>
      <p:sp>
        <p:nvSpPr>
          <p:cNvPr id="135" name="Google Shape;135;p23"/>
          <p:cNvSpPr txBox="1"/>
          <p:nvPr/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United States</a:t>
            </a:r>
            <a:endParaRPr sz="110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36" name="Google Shape;136;p23" descr="Ein Bild, das drinnen, Person, Tisch, Essen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399350" y="669875"/>
            <a:ext cx="49722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Regressor variable analysis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MLR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MLP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50" y="2081204"/>
            <a:ext cx="2734724" cy="191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299" y="924975"/>
            <a:ext cx="2752075" cy="185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4977" y="3030675"/>
            <a:ext cx="2734722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951">
        <p:fade/>
      </p:transition>
    </mc:Choice>
    <mc:Fallback>
      <p:transition advTm="2495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United states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47" name="Google Shape;147;p24" descr="Ein Bild, das Tisch, Person, sitzend, Brille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36700" y="0"/>
            <a:ext cx="32073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113" y="3335388"/>
            <a:ext cx="2340865" cy="15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387250" y="669875"/>
            <a:ext cx="49722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MLR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AIC: 2184.712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7-Day ASE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631,469.8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90-Day ASE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567,209,810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MLR w/ trend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AIC: 2186.678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7-Day ASE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1,449,565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90-Day ASE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Calibri"/>
              <a:buChar char="−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2,867,623,021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496" y="1740292"/>
            <a:ext cx="2212101" cy="149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6497" y="137677"/>
            <a:ext cx="2212100" cy="155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7545">
        <p:fade/>
      </p:transition>
    </mc:Choice>
    <mc:Fallback>
      <p:transition advTm="2754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United states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7011" y="0"/>
            <a:ext cx="3207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399350" y="669875"/>
            <a:ext cx="49722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▪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Vector autoregression model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▪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7-Day ASE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−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25,178.55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▪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90-Day ASE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−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10,791.59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293" y="2453556"/>
            <a:ext cx="3419394" cy="238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990" y="530845"/>
            <a:ext cx="2649333" cy="178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791">
        <p:fade/>
      </p:transition>
    </mc:Choice>
    <mc:Fallback>
      <p:transition advTm="2479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87250" y="308124"/>
            <a:ext cx="52617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ebas Neue"/>
              <a:buNone/>
            </a:pPr>
            <a:r>
              <a:rPr lang="en" sz="1100">
                <a:solidFill>
                  <a:schemeClr val="dk1"/>
                </a:solidFill>
              </a:rPr>
              <a:t>United states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8" name="Google Shape;168;p26" descr="Ein Bild, das Zug, Kuchen, Rauch, farbig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7077" y="0"/>
            <a:ext cx="3207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399350" y="669875"/>
            <a:ext cx="4972200" cy="4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▪"/>
            </a:pPr>
            <a:r>
              <a:rPr lang="en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Hyper parameter tuned MLP model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50" y="1948050"/>
            <a:ext cx="2268900" cy="17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326" y="1133750"/>
            <a:ext cx="2680950" cy="19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5327" y="3067051"/>
            <a:ext cx="2663751" cy="193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1802">
        <p:fade/>
      </p:transition>
    </mc:Choice>
    <mc:Fallback>
      <p:transition advTm="21802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39">
      <a:dk1>
        <a:srgbClr val="000000"/>
      </a:dk1>
      <a:lt1>
        <a:srgbClr val="FFFFFF"/>
      </a:lt1>
      <a:dk2>
        <a:srgbClr val="2C3E50"/>
      </a:dk2>
      <a:lt2>
        <a:srgbClr val="FFFFFF"/>
      </a:lt2>
      <a:accent1>
        <a:srgbClr val="3498DB"/>
      </a:accent1>
      <a:accent2>
        <a:srgbClr val="3E2C1E"/>
      </a:accent2>
      <a:accent3>
        <a:srgbClr val="9BBB59"/>
      </a:accent3>
      <a:accent4>
        <a:srgbClr val="FFC000"/>
      </a:accent4>
      <a:accent5>
        <a:srgbClr val="814993"/>
      </a:accent5>
      <a:accent6>
        <a:srgbClr val="607274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347</Words>
  <Application>Microsoft Office PowerPoint</Application>
  <PresentationFormat>On-screen Show (16:9)</PresentationFormat>
  <Paragraphs>121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Noto Sans Symbols</vt:lpstr>
      <vt:lpstr>Bebas Neue</vt:lpstr>
      <vt:lpstr>Calibri</vt:lpstr>
      <vt:lpstr>Arial</vt:lpstr>
      <vt:lpstr>Simple Light</vt:lpstr>
      <vt:lpstr>PRESENTATIONLOAD</vt:lpstr>
      <vt:lpstr>PowerPoint Presentation</vt:lpstr>
      <vt:lpstr>Overview</vt:lpstr>
      <vt:lpstr>Us Univariate MLP MOdel analysis</vt:lpstr>
      <vt:lpstr>CA Univariate MLP MOdel analysis </vt:lpstr>
      <vt:lpstr>Variable analysis and additions </vt:lpstr>
      <vt:lpstr>PowerPoint Presentation</vt:lpstr>
      <vt:lpstr>United states </vt:lpstr>
      <vt:lpstr>United states </vt:lpstr>
      <vt:lpstr>United states</vt:lpstr>
      <vt:lpstr>United states: final model analysis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california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Eysenbach</dc:creator>
  <cp:lastModifiedBy>Eysenbach, Joshua</cp:lastModifiedBy>
  <cp:revision>14</cp:revision>
  <dcterms:modified xsi:type="dcterms:W3CDTF">2020-08-06T02:40:26Z</dcterms:modified>
</cp:coreProperties>
</file>